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1" r:id="rId6"/>
    <p:sldId id="314" r:id="rId7"/>
    <p:sldId id="315" r:id="rId8"/>
    <p:sldId id="316" r:id="rId9"/>
    <p:sldId id="317" r:id="rId10"/>
    <p:sldId id="318" r:id="rId11"/>
    <p:sldId id="319" r:id="rId12"/>
    <p:sldId id="320" r:id="rId13"/>
    <p:sldId id="321" r:id="rId14"/>
    <p:sldId id="322" r:id="rId15"/>
    <p:sldId id="302" r:id="rId16"/>
    <p:sldId id="303" r:id="rId17"/>
    <p:sldId id="308" r:id="rId18"/>
    <p:sldId id="309" r:id="rId19"/>
    <p:sldId id="310" r:id="rId20"/>
    <p:sldId id="311" r:id="rId21"/>
    <p:sldId id="312" r:id="rId22"/>
    <p:sldId id="313" r:id="rId23"/>
    <p:sldId id="280" r:id="rId2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93" d="100"/>
          <a:sy n="93" d="100"/>
        </p:scale>
        <p:origin x="90" y="168"/>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2023/5/22</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分類モデル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29A312B-45EC-717A-CBDE-BC40C534880B}"/>
              </a:ext>
            </a:extLst>
          </p:cNvPr>
          <p:cNvPicPr>
            <a:picLocks noChangeAspect="1"/>
          </p:cNvPicPr>
          <p:nvPr/>
        </p:nvPicPr>
        <p:blipFill rotWithShape="1">
          <a:blip r:embed="rId2"/>
          <a:srcRect l="18371" t="44494" r="42474" b="27042"/>
          <a:stretch/>
        </p:blipFill>
        <p:spPr>
          <a:xfrm>
            <a:off x="224806" y="1732712"/>
            <a:ext cx="7213684" cy="3392575"/>
          </a:xfrm>
          <a:prstGeom prst="rect">
            <a:avLst/>
          </a:prstGeom>
        </p:spPr>
      </p:pic>
      <p:pic>
        <p:nvPicPr>
          <p:cNvPr id="7" name="그림 6">
            <a:extLst>
              <a:ext uri="{FF2B5EF4-FFF2-40B4-BE49-F238E27FC236}">
                <a16:creationId xmlns:a16="http://schemas.microsoft.com/office/drawing/2014/main" id="{855DB2C8-E8FA-7788-BB03-2DBC91E00EEE}"/>
              </a:ext>
            </a:extLst>
          </p:cNvPr>
          <p:cNvPicPr>
            <a:picLocks noChangeAspect="1"/>
          </p:cNvPicPr>
          <p:nvPr/>
        </p:nvPicPr>
        <p:blipFill rotWithShape="1">
          <a:blip r:embed="rId3"/>
          <a:srcRect l="18264" t="57528" r="66314" b="21348"/>
          <a:stretch/>
        </p:blipFill>
        <p:spPr>
          <a:xfrm>
            <a:off x="8404260" y="2043585"/>
            <a:ext cx="3126894" cy="2770828"/>
          </a:xfrm>
          <a:prstGeom prst="rect">
            <a:avLst/>
          </a:prstGeom>
        </p:spPr>
      </p:pic>
    </p:spTree>
    <p:extLst>
      <p:ext uri="{BB962C8B-B14F-4D97-AF65-F5344CB8AC3E}">
        <p14:creationId xmlns:p14="http://schemas.microsoft.com/office/powerpoint/2010/main" val="170966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3" name="내용 개체 틀 2">
            <a:extLst>
              <a:ext uri="{FF2B5EF4-FFF2-40B4-BE49-F238E27FC236}">
                <a16:creationId xmlns:a16="http://schemas.microsoft.com/office/drawing/2014/main" id="{1F7E5EDE-E7E3-9EB4-4323-B7B1AC4CA1F9}"/>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18208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44557"/>
            <a:ext cx="10058400" cy="3401739"/>
          </a:xfrm>
        </p:spPr>
        <p:txBody>
          <a:bodyPr>
            <a:normAutofit lnSpcReduction="10000"/>
          </a:bodyPr>
          <a:lstStyle/>
          <a:p>
            <a:r>
              <a:rPr lang="en-US" altLang="ko-KR" sz="2800" dirty="0"/>
              <a:t>OOV(Out-Of-Vocabulary) Problem</a:t>
            </a:r>
            <a:r>
              <a:rPr lang="ja-JP" altLang="en-US" sz="2800" dirty="0"/>
              <a:t>を解決するための</a:t>
            </a:r>
            <a:r>
              <a:rPr lang="en-US" altLang="ja-JP" sz="2800" dirty="0" err="1"/>
              <a:t>Subword</a:t>
            </a:r>
            <a:r>
              <a:rPr lang="en-US" altLang="ja-JP" sz="2800" dirty="0"/>
              <a:t> </a:t>
            </a:r>
            <a:r>
              <a:rPr lang="en-US" altLang="ja-JP" sz="2800" dirty="0" err="1"/>
              <a:t>segmentaiton</a:t>
            </a:r>
            <a:r>
              <a:rPr lang="ja-JP" altLang="en-US" sz="2800" dirty="0"/>
              <a:t>アルゴリズムの一つ。</a:t>
            </a:r>
            <a:endParaRPr lang="en-US" altLang="ja-JP" sz="2800" dirty="0"/>
          </a:p>
          <a:p>
            <a:r>
              <a:rPr lang="en-US" altLang="ja-JP" sz="2800" dirty="0">
                <a:solidFill>
                  <a:srgbClr val="0070C0"/>
                </a:solidFill>
              </a:rPr>
              <a:t>BPE(Byte Pair Encoding)</a:t>
            </a:r>
            <a:r>
              <a:rPr lang="en-US" altLang="ja-JP" sz="2800" dirty="0"/>
              <a:t>[2]</a:t>
            </a:r>
            <a:r>
              <a:rPr lang="ja-JP" altLang="en-US" sz="2800" dirty="0"/>
              <a:t>アルゴリズムの変形。</a:t>
            </a:r>
            <a:endParaRPr lang="en-US" altLang="ja-JP" sz="2800" dirty="0"/>
          </a:p>
          <a:p>
            <a:r>
              <a:rPr lang="en-US" altLang="ja-JP" sz="2800" dirty="0"/>
              <a:t>BPE</a:t>
            </a:r>
            <a:r>
              <a:rPr lang="ja-JP" altLang="en-US" sz="2800" dirty="0"/>
              <a:t>とは何が違うか。</a:t>
            </a:r>
            <a:endParaRPr lang="en-US" altLang="ja-JP" sz="2800" dirty="0"/>
          </a:p>
          <a:p>
            <a:r>
              <a:rPr lang="ja-JP" altLang="en-US" sz="2800" dirty="0"/>
              <a:t>トークンの頻度のみならず、</a:t>
            </a:r>
            <a:r>
              <a:rPr lang="ja-JP" altLang="en-US" sz="2800" dirty="0">
                <a:solidFill>
                  <a:srgbClr val="FF0000"/>
                </a:solidFill>
              </a:rPr>
              <a:t>トークンが表す全体単語の頻度も考慮</a:t>
            </a:r>
            <a:r>
              <a:rPr lang="ja-JP" altLang="en-US" sz="2800" dirty="0"/>
              <a:t>する。</a:t>
            </a:r>
            <a:endParaRPr lang="en-US" altLang="ja-JP" sz="2800" dirty="0"/>
          </a:p>
          <a:p>
            <a:r>
              <a:rPr lang="en-US" altLang="ko-KR" sz="2800" dirty="0"/>
              <a:t>(</a:t>
            </a:r>
            <a:r>
              <a:rPr lang="en-US" altLang="ko-KR" sz="2800" dirty="0" err="1"/>
              <a:t>Likewood</a:t>
            </a:r>
            <a:r>
              <a:rPr lang="ja-JP" altLang="en-US" sz="2800" dirty="0"/>
              <a:t>を考慮する。</a:t>
            </a:r>
            <a:r>
              <a:rPr lang="en-US" altLang="ja-JP" sz="2800" dirty="0"/>
              <a:t>)</a:t>
            </a:r>
            <a:endParaRPr lang="ko-KR" altLang="en-US" sz="28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518485"/>
            <a:ext cx="10058399" cy="923330"/>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a:p>
            <a:r>
              <a:rPr lang="en-US" altLang="ko-KR" dirty="0"/>
              <a:t>[2] Rico </a:t>
            </a:r>
            <a:r>
              <a:rPr lang="en-US" altLang="ko-KR" dirty="0" err="1"/>
              <a:t>Sennrich</a:t>
            </a:r>
            <a:r>
              <a:rPr lang="en-US" altLang="ko-KR" dirty="0"/>
              <a:t> and Barry Haddow and Alexandra Birch, "Neural Machine Translation of Rare Words with </a:t>
            </a:r>
            <a:r>
              <a:rPr lang="en-US" altLang="ko-KR" dirty="0" err="1"/>
              <a:t>Subword</a:t>
            </a:r>
            <a:r>
              <a:rPr lang="en-US" altLang="ko-KR" dirty="0"/>
              <a:t> Units", </a:t>
            </a:r>
            <a:r>
              <a:rPr lang="en-US" altLang="ko-KR" dirty="0" err="1"/>
              <a:t>arXiv</a:t>
            </a:r>
            <a:r>
              <a:rPr lang="en-US" altLang="ko-KR" dirty="0"/>
              <a:t>, 2016</a:t>
            </a:r>
            <a:endParaRPr lang="ko-KR" altLang="en-US" dirty="0"/>
          </a:p>
        </p:txBody>
      </p:sp>
    </p:spTree>
    <p:extLst>
      <p:ext uri="{BB962C8B-B14F-4D97-AF65-F5344CB8AC3E}">
        <p14:creationId xmlns:p14="http://schemas.microsoft.com/office/powerpoint/2010/main" val="198113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08258-8588-D504-1290-0384F213E9AA}"/>
              </a:ext>
            </a:extLst>
          </p:cNvPr>
          <p:cNvSpPr>
            <a:spLocks noGrp="1"/>
          </p:cNvSpPr>
          <p:nvPr>
            <p:ph type="title"/>
          </p:nvPr>
        </p:nvSpPr>
        <p:spPr/>
        <p:txBody>
          <a:bodyPr/>
          <a:lstStyle/>
          <a:p>
            <a:r>
              <a:rPr lang="en-US" altLang="ko-KR" dirty="0"/>
              <a:t>BPE</a:t>
            </a:r>
            <a:endParaRPr lang="ko-KR" altLang="en-US" dirty="0"/>
          </a:p>
        </p:txBody>
      </p:sp>
      <p:grpSp>
        <p:nvGrpSpPr>
          <p:cNvPr id="11" name="그룹 10">
            <a:extLst>
              <a:ext uri="{FF2B5EF4-FFF2-40B4-BE49-F238E27FC236}">
                <a16:creationId xmlns:a16="http://schemas.microsoft.com/office/drawing/2014/main" id="{4B0D2CF6-F9E9-E080-6366-833EC7540CE7}"/>
              </a:ext>
            </a:extLst>
          </p:cNvPr>
          <p:cNvGrpSpPr/>
          <p:nvPr/>
        </p:nvGrpSpPr>
        <p:grpSpPr>
          <a:xfrm>
            <a:off x="1134033" y="2102825"/>
            <a:ext cx="9273316" cy="3880881"/>
            <a:chOff x="1134033" y="2102825"/>
            <a:chExt cx="9273316" cy="3880881"/>
          </a:xfrm>
        </p:grpSpPr>
        <p:pic>
          <p:nvPicPr>
            <p:cNvPr id="5" name="그림 4">
              <a:extLst>
                <a:ext uri="{FF2B5EF4-FFF2-40B4-BE49-F238E27FC236}">
                  <a16:creationId xmlns:a16="http://schemas.microsoft.com/office/drawing/2014/main" id="{33C9479A-11F5-16D2-343A-4D5071A8DBC1}"/>
                </a:ext>
              </a:extLst>
            </p:cNvPr>
            <p:cNvPicPr>
              <a:picLocks noChangeAspect="1"/>
            </p:cNvPicPr>
            <p:nvPr/>
          </p:nvPicPr>
          <p:blipFill rotWithShape="1">
            <a:blip r:embed="rId2"/>
            <a:srcRect l="20550" t="35867" r="64600" b="53333"/>
            <a:stretch/>
          </p:blipFill>
          <p:spPr>
            <a:xfrm>
              <a:off x="1218703" y="2102825"/>
              <a:ext cx="3546292" cy="1450756"/>
            </a:xfrm>
            <a:prstGeom prst="rect">
              <a:avLst/>
            </a:prstGeom>
          </p:spPr>
        </p:pic>
        <p:pic>
          <p:nvPicPr>
            <p:cNvPr id="7" name="그림 6">
              <a:extLst>
                <a:ext uri="{FF2B5EF4-FFF2-40B4-BE49-F238E27FC236}">
                  <a16:creationId xmlns:a16="http://schemas.microsoft.com/office/drawing/2014/main" id="{0C164C09-7E6C-CCFC-C7C1-18F796DD76C8}"/>
                </a:ext>
              </a:extLst>
            </p:cNvPr>
            <p:cNvPicPr>
              <a:picLocks noChangeAspect="1"/>
            </p:cNvPicPr>
            <p:nvPr/>
          </p:nvPicPr>
          <p:blipFill rotWithShape="1">
            <a:blip r:embed="rId3"/>
            <a:srcRect l="19523" t="54386" r="5692" b="39415"/>
            <a:stretch/>
          </p:blipFill>
          <p:spPr>
            <a:xfrm>
              <a:off x="1134034" y="5453515"/>
              <a:ext cx="9273315" cy="530191"/>
            </a:xfrm>
            <a:prstGeom prst="rect">
              <a:avLst/>
            </a:prstGeom>
          </p:spPr>
        </p:pic>
        <p:sp>
          <p:nvSpPr>
            <p:cNvPr id="8" name="TextBox 7">
              <a:extLst>
                <a:ext uri="{FF2B5EF4-FFF2-40B4-BE49-F238E27FC236}">
                  <a16:creationId xmlns:a16="http://schemas.microsoft.com/office/drawing/2014/main" id="{3AE77759-D01D-C07E-F1EE-B4D938723914}"/>
                </a:ext>
              </a:extLst>
            </p:cNvPr>
            <p:cNvSpPr txBox="1"/>
            <p:nvPr/>
          </p:nvSpPr>
          <p:spPr>
            <a:xfrm>
              <a:off x="1134033" y="5084183"/>
              <a:ext cx="3838659" cy="369332"/>
            </a:xfrm>
            <a:prstGeom prst="rect">
              <a:avLst/>
            </a:prstGeom>
            <a:noFill/>
          </p:spPr>
          <p:txBody>
            <a:bodyPr wrap="square" rtlCol="0">
              <a:spAutoFit/>
            </a:bodyPr>
            <a:lstStyle/>
            <a:p>
              <a:r>
                <a:rPr lang="en-US" altLang="ko-KR" b="1" dirty="0"/>
                <a:t>Iteration</a:t>
              </a:r>
              <a:r>
                <a:rPr lang="ja-JP" altLang="en-US" b="1" dirty="0"/>
                <a:t> （</a:t>
              </a:r>
              <a:r>
                <a:rPr lang="en-US" altLang="ja-JP" b="1" dirty="0"/>
                <a:t>Merge</a:t>
              </a:r>
              <a:r>
                <a:rPr lang="ja-JP" altLang="en-US" b="1" dirty="0"/>
                <a:t>） </a:t>
              </a:r>
              <a:r>
                <a:rPr lang="en-US" altLang="ko-KR" b="1" dirty="0"/>
                <a:t>10</a:t>
              </a:r>
              <a:r>
                <a:rPr lang="ja-JP" altLang="en-US" b="1" dirty="0"/>
                <a:t>回の間の過程</a:t>
              </a:r>
              <a:endParaRPr lang="ko-KR" altLang="en-US" b="1" dirty="0"/>
            </a:p>
          </p:txBody>
        </p:sp>
        <p:pic>
          <p:nvPicPr>
            <p:cNvPr id="10" name="그림 9">
              <a:extLst>
                <a:ext uri="{FF2B5EF4-FFF2-40B4-BE49-F238E27FC236}">
                  <a16:creationId xmlns:a16="http://schemas.microsoft.com/office/drawing/2014/main" id="{73F05123-B190-910F-30FD-E2147CDB7692}"/>
                </a:ext>
              </a:extLst>
            </p:cNvPr>
            <p:cNvPicPr>
              <a:picLocks noChangeAspect="1"/>
            </p:cNvPicPr>
            <p:nvPr/>
          </p:nvPicPr>
          <p:blipFill rotWithShape="1">
            <a:blip r:embed="rId4"/>
            <a:srcRect l="18944" t="44679" r="10870" b="36491"/>
            <a:stretch/>
          </p:blipFill>
          <p:spPr>
            <a:xfrm>
              <a:off x="1218703" y="3553581"/>
              <a:ext cx="8722952" cy="1530602"/>
            </a:xfrm>
            <a:prstGeom prst="rect">
              <a:avLst/>
            </a:prstGeom>
          </p:spPr>
        </p:pic>
      </p:grpSp>
      <p:sp>
        <p:nvSpPr>
          <p:cNvPr id="12" name="TextBox 11">
            <a:extLst>
              <a:ext uri="{FF2B5EF4-FFF2-40B4-BE49-F238E27FC236}">
                <a16:creationId xmlns:a16="http://schemas.microsoft.com/office/drawing/2014/main" id="{05AAE19D-D2AD-FF7A-B4AC-8CCC35A3863C}"/>
              </a:ext>
            </a:extLst>
          </p:cNvPr>
          <p:cNvSpPr txBox="1"/>
          <p:nvPr/>
        </p:nvSpPr>
        <p:spPr>
          <a:xfrm>
            <a:off x="4764995" y="3091916"/>
            <a:ext cx="6050947" cy="461665"/>
          </a:xfrm>
          <a:prstGeom prst="rect">
            <a:avLst/>
          </a:prstGeom>
          <a:noFill/>
        </p:spPr>
        <p:txBody>
          <a:bodyPr wrap="square" rtlCol="0">
            <a:spAutoFit/>
          </a:bodyPr>
          <a:lstStyle/>
          <a:p>
            <a:r>
              <a:rPr lang="ja-JP" altLang="en-US" sz="2400" dirty="0"/>
              <a:t>一番初期の</a:t>
            </a:r>
            <a:r>
              <a:rPr lang="en-US" altLang="ko-KR" sz="2400" dirty="0"/>
              <a:t>Vocabulary: l, o, w, e, r, n ,s, t, I, d</a:t>
            </a:r>
            <a:endParaRPr lang="ko-KR" altLang="en-US" sz="2400" dirty="0"/>
          </a:p>
        </p:txBody>
      </p:sp>
      <p:sp>
        <p:nvSpPr>
          <p:cNvPr id="13" name="직사각형 12">
            <a:extLst>
              <a:ext uri="{FF2B5EF4-FFF2-40B4-BE49-F238E27FC236}">
                <a16:creationId xmlns:a16="http://schemas.microsoft.com/office/drawing/2014/main" id="{5A4A2698-898B-8D8C-DCBB-6A7C2FDEE7CD}"/>
              </a:ext>
            </a:extLst>
          </p:cNvPr>
          <p:cNvSpPr/>
          <p:nvPr/>
        </p:nvSpPr>
        <p:spPr>
          <a:xfrm>
            <a:off x="4676274" y="4106779"/>
            <a:ext cx="1106905"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9A09F48-0B59-8FEE-9719-DFF421243464}"/>
              </a:ext>
            </a:extLst>
          </p:cNvPr>
          <p:cNvSpPr/>
          <p:nvPr/>
        </p:nvSpPr>
        <p:spPr>
          <a:xfrm>
            <a:off x="2630580" y="4679393"/>
            <a:ext cx="850558"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ED6CC38-8ED1-918C-A919-68D8FC988F95}"/>
              </a:ext>
            </a:extLst>
          </p:cNvPr>
          <p:cNvSpPr/>
          <p:nvPr/>
        </p:nvSpPr>
        <p:spPr>
          <a:xfrm>
            <a:off x="5960111" y="4872080"/>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BF8E11F-6CBE-BB22-D76B-5A25CF195AF3}"/>
              </a:ext>
            </a:extLst>
          </p:cNvPr>
          <p:cNvSpPr/>
          <p:nvPr/>
        </p:nvSpPr>
        <p:spPr>
          <a:xfrm>
            <a:off x="7756358" y="4872079"/>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54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24009"/>
            <a:ext cx="10058400" cy="1099335"/>
          </a:xfrm>
        </p:spPr>
        <p:txBody>
          <a:bodyPr>
            <a:noAutofit/>
          </a:bodyPr>
          <a:lstStyle/>
          <a:p>
            <a:r>
              <a:rPr lang="en-US" altLang="ko-KR" sz="3200" dirty="0" err="1"/>
              <a:t>WordPiece</a:t>
            </a:r>
            <a:r>
              <a:rPr lang="ja-JP" altLang="en-US" sz="3200" dirty="0"/>
              <a:t>では分離したトークンの最初の</a:t>
            </a:r>
            <a:r>
              <a:rPr lang="en-US" altLang="ja-JP" sz="3200" dirty="0" err="1"/>
              <a:t>Subword</a:t>
            </a:r>
            <a:r>
              <a:rPr lang="ja-JP" altLang="en-US" sz="3200" dirty="0"/>
              <a:t>以外には全部 </a:t>
            </a:r>
            <a:r>
              <a:rPr lang="en-US" altLang="ja-JP" sz="3200" dirty="0"/>
              <a:t>## </a:t>
            </a:r>
            <a:r>
              <a:rPr lang="ja-JP" altLang="en-US" sz="3200" dirty="0"/>
              <a:t>を前に着ける。</a:t>
            </a:r>
            <a:endParaRPr lang="ko-KR" altLang="en-US" sz="32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980823"/>
            <a:ext cx="10058399" cy="369332"/>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p:txBody>
      </p:sp>
      <p:pic>
        <p:nvPicPr>
          <p:cNvPr id="6" name="그림 5">
            <a:extLst>
              <a:ext uri="{FF2B5EF4-FFF2-40B4-BE49-F238E27FC236}">
                <a16:creationId xmlns:a16="http://schemas.microsoft.com/office/drawing/2014/main" id="{03C9D1D9-4CB8-FC89-7B53-C4D379779CC3}"/>
              </a:ext>
            </a:extLst>
          </p:cNvPr>
          <p:cNvPicPr>
            <a:picLocks noChangeAspect="1"/>
          </p:cNvPicPr>
          <p:nvPr/>
        </p:nvPicPr>
        <p:blipFill rotWithShape="1">
          <a:blip r:embed="rId2"/>
          <a:srcRect l="18372" t="56629" r="35107" b="35431"/>
          <a:stretch/>
        </p:blipFill>
        <p:spPr>
          <a:xfrm>
            <a:off x="1117892" y="3184989"/>
            <a:ext cx="9956215" cy="1099335"/>
          </a:xfrm>
          <a:prstGeom prst="rect">
            <a:avLst/>
          </a:prstGeom>
        </p:spPr>
      </p:pic>
      <p:pic>
        <p:nvPicPr>
          <p:cNvPr id="8" name="그림 7">
            <a:extLst>
              <a:ext uri="{FF2B5EF4-FFF2-40B4-BE49-F238E27FC236}">
                <a16:creationId xmlns:a16="http://schemas.microsoft.com/office/drawing/2014/main" id="{90416C51-166C-8B66-7194-37D43F9098D6}"/>
              </a:ext>
            </a:extLst>
          </p:cNvPr>
          <p:cNvPicPr>
            <a:picLocks noChangeAspect="1"/>
          </p:cNvPicPr>
          <p:nvPr/>
        </p:nvPicPr>
        <p:blipFill rotWithShape="1">
          <a:blip r:embed="rId3"/>
          <a:srcRect l="18469" t="48240" r="50000" b="44269"/>
          <a:stretch/>
        </p:blipFill>
        <p:spPr>
          <a:xfrm>
            <a:off x="1097280" y="4594839"/>
            <a:ext cx="7152987" cy="1099334"/>
          </a:xfrm>
          <a:prstGeom prst="rect">
            <a:avLst/>
          </a:prstGeom>
        </p:spPr>
      </p:pic>
      <p:sp>
        <p:nvSpPr>
          <p:cNvPr id="9" name="TextBox 8">
            <a:extLst>
              <a:ext uri="{FF2B5EF4-FFF2-40B4-BE49-F238E27FC236}">
                <a16:creationId xmlns:a16="http://schemas.microsoft.com/office/drawing/2014/main" id="{B6835A87-6A41-5FD4-E719-9B3DF0D8A0F7}"/>
              </a:ext>
            </a:extLst>
          </p:cNvPr>
          <p:cNvSpPr txBox="1"/>
          <p:nvPr/>
        </p:nvSpPr>
        <p:spPr>
          <a:xfrm>
            <a:off x="8352890" y="4570974"/>
            <a:ext cx="3061699" cy="1015663"/>
          </a:xfrm>
          <a:prstGeom prst="rect">
            <a:avLst/>
          </a:prstGeom>
          <a:noFill/>
        </p:spPr>
        <p:txBody>
          <a:bodyPr wrap="square" rtlCol="0">
            <a:spAutoFit/>
          </a:bodyPr>
          <a:lstStyle/>
          <a:p>
            <a:r>
              <a:rPr lang="en-US" altLang="ko-KR" sz="2000" dirty="0"/>
              <a:t>BERT-Base</a:t>
            </a:r>
            <a:r>
              <a:rPr lang="ja-JP" altLang="en-US" sz="2000" dirty="0"/>
              <a:t>と</a:t>
            </a:r>
            <a:r>
              <a:rPr lang="en-US" altLang="ja-JP" sz="2000" dirty="0"/>
              <a:t>BERT-Large</a:t>
            </a:r>
            <a:r>
              <a:rPr lang="ja-JP" altLang="en-US" sz="2000" dirty="0"/>
              <a:t>の間の単語集合の大きさは等しかった。</a:t>
            </a:r>
            <a:endParaRPr lang="ko-KR" altLang="en-US" sz="2000" dirty="0"/>
          </a:p>
        </p:txBody>
      </p:sp>
    </p:spTree>
    <p:extLst>
      <p:ext uri="{BB962C8B-B14F-4D97-AF65-F5344CB8AC3E}">
        <p14:creationId xmlns:p14="http://schemas.microsoft.com/office/powerpoint/2010/main" val="41767552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569</TotalTime>
  <Words>967</Words>
  <Application>Microsoft Office PowerPoint</Application>
  <PresentationFormat>와이드스크린</PresentationFormat>
  <Paragraphs>93</Paragraphs>
  <Slides>20</Slides>
  <Notes>1</Notes>
  <HiddenSlides>8</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-apple-system</vt:lpstr>
      <vt:lpstr>Meiryo</vt:lpstr>
      <vt:lpstr>Meiryo UI</vt:lpstr>
      <vt:lpstr>Noto Sans CJK KR Regular</vt:lpstr>
      <vt:lpstr>Calibri</vt:lpstr>
      <vt:lpstr>Cambria Math</vt:lpstr>
      <vt:lpstr>Franklin Gothic Book</vt:lpstr>
      <vt:lpstr>Open Sans</vt:lpstr>
      <vt:lpstr>1_RetrospectVTI</vt:lpstr>
      <vt:lpstr>感情認識に基づく対話システムのための VAD分類モデル</vt:lpstr>
      <vt:lpstr>PowerPoint 프레젠테이션</vt:lpstr>
      <vt:lpstr>BERT(Bidirectional Encoder Representations from Transformers) 1</vt:lpstr>
      <vt:lpstr>BERTとは。</vt:lpstr>
      <vt:lpstr>BERT-Base</vt:lpstr>
      <vt:lpstr>PowerPoint 프레젠테이션</vt:lpstr>
      <vt:lpstr>Subword Tokenizer: WordPiece[1]</vt:lpstr>
      <vt:lpstr>BPE</vt:lpstr>
      <vt:lpstr>Subword Tokenizer: WordPiece[1]</vt:lpstr>
      <vt:lpstr>PowerPoint 프레젠테이션</vt:lpstr>
      <vt:lpstr>Position Embedding</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51</cp:revision>
  <dcterms:created xsi:type="dcterms:W3CDTF">2023-05-18T06:05:56Z</dcterms:created>
  <dcterms:modified xsi:type="dcterms:W3CDTF">2023-05-22T13:17:31Z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